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670" r:id="rId2"/>
    <p:sldId id="680" r:id="rId3"/>
    <p:sldId id="730" r:id="rId4"/>
    <p:sldId id="731" r:id="rId5"/>
    <p:sldId id="728" r:id="rId6"/>
    <p:sldId id="729" r:id="rId7"/>
    <p:sldId id="732" r:id="rId8"/>
    <p:sldId id="733" r:id="rId9"/>
    <p:sldId id="734" r:id="rId10"/>
    <p:sldId id="735" r:id="rId11"/>
    <p:sldId id="736" r:id="rId12"/>
    <p:sldId id="738" r:id="rId13"/>
    <p:sldId id="739" r:id="rId14"/>
    <p:sldId id="740" r:id="rId15"/>
    <p:sldId id="741" r:id="rId16"/>
    <p:sldId id="742" r:id="rId17"/>
    <p:sldId id="743" r:id="rId18"/>
    <p:sldId id="746" r:id="rId19"/>
    <p:sldId id="747" r:id="rId20"/>
    <p:sldId id="748" r:id="rId21"/>
    <p:sldId id="750" r:id="rId22"/>
    <p:sldId id="751" r:id="rId23"/>
    <p:sldId id="752" r:id="rId24"/>
    <p:sldId id="745" r:id="rId25"/>
    <p:sldId id="744" r:id="rId26"/>
    <p:sldId id="749" r:id="rId27"/>
    <p:sldId id="727" r:id="rId28"/>
    <p:sldId id="679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g-Kun Xie" initials="X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CC"/>
    <a:srgbClr val="FBDFE3"/>
    <a:srgbClr val="BF0000"/>
    <a:srgbClr val="99CCFF"/>
    <a:srgbClr val="E5F5FF"/>
    <a:srgbClr val="6699FF"/>
    <a:srgbClr val="0033CC"/>
    <a:srgbClr val="3399FF"/>
    <a:srgbClr val="3366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 autoAdjust="0"/>
    <p:restoredTop sz="96048" autoAdjust="0"/>
  </p:normalViewPr>
  <p:slideViewPr>
    <p:cSldViewPr>
      <p:cViewPr>
        <p:scale>
          <a:sx n="135" d="100"/>
          <a:sy n="135" d="100"/>
        </p:scale>
        <p:origin x="1520" y="144"/>
      </p:cViewPr>
      <p:guideLst>
        <p:guide orient="horz" pos="2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2FA9A9D-3693-489E-816D-70C0D0C5B9D2}" type="datetimeFigureOut">
              <a:rPr lang="zh-CN" altLang="en-US"/>
              <a:t>2024/1/25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>
              <a:defRPr/>
            </a:pPr>
            <a:fld id="{DDC26341-A782-4C52-8040-A0697487109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9F911E7-76C5-47FA-9D81-99CD303D3D72}" type="datetimeFigureOut">
              <a:rPr lang="en-US"/>
              <a:t>1/25/24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  <a:endParaRPr 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98B7D9B-2316-495D-ACD2-3F9596AE4CC1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3499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616D3-A2EA-F982-6880-F9CCFDB0F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D43662-80A0-6C75-0C13-CCFC1C6B7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671D3A-12C1-D736-95F5-66949C4C4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B642FFAB-899E-8208-8A56-216480E581B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450313-5B9F-39D8-7338-1D2BEC6E8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175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AFE56-9643-C0BE-987D-2232DD59C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49CF62F-C5FF-B8AE-56F3-962D06BC8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D50C4C6-3ADE-84AA-6104-191A1092FA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F4F5C6B7-924E-00F2-D734-BC1CFD73CF4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6DA302-DEA9-744B-228C-C61D66F84B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7940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ECAD-B897-2DE7-8492-6CCFF6B0B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59003C-F6B1-C176-F0B8-642A84660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7F800B-B663-1DCC-3677-C81123EBA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74CFA944-DFE1-6BFC-AE8D-DC383789032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68AFCD-EB64-FB11-7A2A-EB8C4CD715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061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B9D88-AC5E-E00E-047E-A287D186A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A172EE-6958-4DBF-3CB2-2C0E260391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A14755E-A48A-C972-904B-D65A974FD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118C71E0-B095-E875-A01B-E5D23B96314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499CFB-3573-82B9-CDE1-D9960E867F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1895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98C48-8B71-0CE1-92EC-193F2239C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7CB1154-7C27-798B-10F9-EB160C965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672B6D-F0F1-4CE3-84DC-5E568E61F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F43BD188-7C26-7A1E-1F34-F3EEBE2B406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735383-6DC6-79AE-2E98-04C39AC05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0487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DD604-6BBD-83AE-2773-9A45B9189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75C1DA-D423-C665-6E55-C176864AC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852E3F-96EC-35C4-1004-A25148200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E732CD33-8E72-4E4E-9AD6-9F52BCE18A8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E55372-BF94-221B-B0C1-84E56DB592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8697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E1A4D-1136-4255-C4AE-F8E22AEB7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4734EC3-278F-5E1F-1451-2AC257BC4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15D9D75-56E0-7C2B-F878-3202F8403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64A468D7-46E4-0E55-D65F-32D77D17401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AFBCC7-528F-3665-B4E1-84F5BDBCE2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7026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16C40-B8E8-F029-B86E-8A6EDD546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49213F-0D47-2C82-8EA7-594CA0F0D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EE285B-B76D-32DA-03E6-CB26BE985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960FB480-47B5-D64E-93F2-95660CCD173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EB5F14-AAD7-4299-6678-081DF2E316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8391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B2C98-AC19-5FF6-617F-EB0E1E4D2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D0F260A-2934-C464-B92E-C1BA7E406C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F357A6-481C-C739-C3B7-EC3CFC94A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B2BA955A-881A-5679-D5E2-2952FE2493D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DA88F7-7E53-0675-5294-A1D6BD302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3899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2EA4B-5EBB-78E8-F64F-DF0473621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8E02A2-23B5-4CD5-4035-762B7DF72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A2CBBC-40CD-2D94-8912-57DED29CA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08227D29-8C1B-5EB1-B0D5-91D125DFB9E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81EBEA-25CC-6B32-E290-AA789D7BBC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517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E07E7-C999-A36F-05E9-9047D0F75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102F70-F3AA-5B23-5EED-782EE4E59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98027D-16B7-0F64-8865-D5C263BE3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B9DC3CC3-06F1-B825-362F-572F863F395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BE068A-29B3-180B-4E9B-369568F19B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1978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276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930EA-9904-7674-6493-32926AA7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FD3C97-EED9-EC95-20FC-A4D961E53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838BB6-023B-58A2-7B2F-FD66EC2B3C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8884A7B5-50C8-C820-C43F-CB4D52C5585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2904EF-97BA-1257-783D-A2F5AC47CD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498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2E13D-5467-8941-3712-794E76E5D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B169F7-24AD-E171-EC54-3557AD5CD5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C321D1-9042-AA77-5F80-B06823676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62A77FEC-AA7A-8C3D-2DAA-5A464044C18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D562B76-C216-040B-ACDE-411DEBE391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9825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B6E32-B409-C5AA-C815-EF8704E6C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961230-1EA3-C541-AAC7-B04385BAA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0A81C5-7764-DC79-0D6E-146FEB94C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01767051-3A97-4B5F-7FC1-87F32E79E01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397561-6849-B05B-1F23-5E13D54959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573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37D7C-D058-DC62-CC01-C21677E4D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1A42512-AC17-FB2E-E4D6-527BF024A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3312F0-8A69-1E1C-E504-243D8628E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D80D2CFD-9FD4-8AB5-7FB7-9875AB129D7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29B9F0-FFDA-5421-E670-159353A6E3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9280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B1893-CA00-264E-C502-80D2973F4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BB6818D-981D-BD61-DB37-7211C49DD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2A694C-15BB-BB9B-30D4-01B04A846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11166E7F-8200-1804-BFB1-C7B9245F7F6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E1B165-5526-56EE-552C-C5BCF171D2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4366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7A222-7CE9-F9E6-524E-E9D02F07D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365CEA-B654-1786-9228-76BE885B7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A04909B-F6FC-BE36-2700-B377798D4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A0E34910-0015-EF17-C2A0-D87D589AE4E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2AE9ED-A465-CE60-E318-19EB9B391F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2226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8C89F-3204-3F52-6F58-582275807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75B2F6-93D8-EFF7-6690-CAF8D5413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0379F5-0DD3-2F41-B085-8380F1046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D6F55E13-9289-21CC-AAC3-90577798AA5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D4EAA3-820F-F5DF-EAFE-8878D7B0B8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723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1023136" y="2708920"/>
            <a:ext cx="7070741" cy="0"/>
          </a:xfrm>
          <a:prstGeom prst="line">
            <a:avLst/>
          </a:prstGeom>
          <a:ln w="57150">
            <a:solidFill>
              <a:srgbClr val="C00000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页脚占位符 4"/>
          <p:cNvSpPr txBox="1"/>
          <p:nvPr userDrawn="1"/>
        </p:nvSpPr>
        <p:spPr>
          <a:xfrm>
            <a:off x="277813" y="5910263"/>
            <a:ext cx="8591550" cy="5715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24744"/>
            <a:ext cx="7772400" cy="1004046"/>
          </a:xfrm>
        </p:spPr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99592" y="3573016"/>
            <a:ext cx="6400800" cy="17526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03225" y="744538"/>
            <a:ext cx="805021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none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剪去单角的矩形 4"/>
          <p:cNvSpPr/>
          <p:nvPr userDrawn="1"/>
        </p:nvSpPr>
        <p:spPr>
          <a:xfrm flipH="1">
            <a:off x="301625" y="96838"/>
            <a:ext cx="101600" cy="647700"/>
          </a:xfrm>
          <a:prstGeom prst="snip1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剪去单角的矩形 5"/>
          <p:cNvSpPr/>
          <p:nvPr userDrawn="1"/>
        </p:nvSpPr>
        <p:spPr>
          <a:xfrm flipH="1">
            <a:off x="301625" y="6650038"/>
            <a:ext cx="8277225" cy="107950"/>
          </a:xfrm>
          <a:prstGeom prst="snip1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平行四边形 6"/>
          <p:cNvSpPr/>
          <p:nvPr userDrawn="1"/>
        </p:nvSpPr>
        <p:spPr>
          <a:xfrm>
            <a:off x="8548688" y="6575425"/>
            <a:ext cx="323850" cy="269875"/>
          </a:xfrm>
          <a:prstGeom prst="parallelogram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301495" y="994144"/>
            <a:ext cx="8539477" cy="5459192"/>
          </a:xfrm>
          <a:prstGeom prst="rect">
            <a:avLst/>
          </a:prstGeom>
        </p:spPr>
        <p:txBody>
          <a:bodyPr/>
          <a:lstStyle>
            <a:lvl1pPr marL="288290" indent="-288290" algn="l">
              <a:lnSpc>
                <a:spcPct val="100000"/>
              </a:lnSpc>
              <a:buClrTx/>
              <a:buFont typeface="Arial" panose="020B0604020202020204" pitchFamily="34" charset="0"/>
              <a:buChar char="•"/>
              <a:tabLst>
                <a:tab pos="5198745" algn="l"/>
              </a:tabLst>
              <a:defRPr sz="2800">
                <a:solidFill>
                  <a:schemeClr val="tx1"/>
                </a:solidFill>
              </a:defRPr>
            </a:lvl1pPr>
            <a:lvl2pPr marL="647700" indent="-342900">
              <a:lnSpc>
                <a:spcPct val="100000"/>
              </a:lnSpc>
              <a:buClrTx/>
              <a:buFont typeface="Arial" panose="020B0604020202020204" pitchFamily="34" charset="0"/>
              <a:buChar char="◦"/>
              <a:defRPr sz="2400">
                <a:solidFill>
                  <a:schemeClr val="tx1"/>
                </a:solidFill>
              </a:defRPr>
            </a:lvl2pPr>
            <a:lvl3pPr marL="669925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852805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4pPr>
            <a:lvl5pPr marL="1035685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456433" y="207524"/>
            <a:ext cx="8229600" cy="413164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灯片编号占位符 15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b="1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140D6E-A86A-4C58-A218-862F8126CF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78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47864" y="5301208"/>
            <a:ext cx="2448272" cy="50405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 err="1">
                <a:solidFill>
                  <a:schemeClr val="tx1"/>
                </a:solidFill>
              </a:rPr>
              <a:t>Kun</a:t>
            </a:r>
            <a:r>
              <a:rPr kumimoji="1" lang="en-US" altLang="zh-CN" dirty="0">
                <a:solidFill>
                  <a:schemeClr val="tx1"/>
                </a:solidFill>
              </a:rPr>
              <a:t>-Peng Ning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1262"/>
            <a:ext cx="9144000" cy="1123482"/>
            <a:chOff x="0" y="-1"/>
            <a:chExt cx="9144000" cy="1123482"/>
          </a:xfrm>
        </p:grpSpPr>
        <p:sp>
          <p:nvSpPr>
            <p:cNvPr id="5" name="矩形 4"/>
            <p:cNvSpPr/>
            <p:nvPr/>
          </p:nvSpPr>
          <p:spPr>
            <a:xfrm>
              <a:off x="0" y="-1"/>
              <a:ext cx="9144000" cy="1123482"/>
            </a:xfrm>
            <a:prstGeom prst="rect">
              <a:avLst/>
            </a:prstGeom>
            <a:solidFill>
              <a:srgbClr val="B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16" y="139782"/>
              <a:ext cx="2987824" cy="841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标题 1">
            <a:extLst>
              <a:ext uri="{FF2B5EF4-FFF2-40B4-BE49-F238E27FC236}">
                <a16:creationId xmlns:a16="http://schemas.microsoft.com/office/drawing/2014/main" id="{9E80598D-D517-1243-A2AC-E6801D02F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276" y="1844824"/>
            <a:ext cx="8568953" cy="1004046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Instance Selection for In-context Learning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F585B-BF6D-6A5B-04B2-709F1CC63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2DB6FBB-13E5-2A5D-C52D-7B7C59008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Vote-k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B5FA7319-E0BA-7814-4EE8-41BF9A485D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AA4C4C-0277-5FD9-5808-FFF82A115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" y="980728"/>
            <a:ext cx="7772400" cy="323083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667E1BC-6DFD-3FA1-4675-A6C812FBD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3" y="4583533"/>
            <a:ext cx="7772400" cy="17843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349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C5855-3BE2-FA8A-55FA-85A765666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E9D514-642E-ECBB-79A1-1F5DF423D953}"/>
              </a:ext>
            </a:extLst>
          </p:cNvPr>
          <p:cNvSpPr txBox="1"/>
          <p:nvPr/>
        </p:nvSpPr>
        <p:spPr>
          <a:xfrm>
            <a:off x="3324478" y="5517232"/>
            <a:ext cx="237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EMNLP’2023, citation 8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720B98-EC5B-8896-AA7A-3ED299EF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40" y="1844824"/>
            <a:ext cx="8513318" cy="26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2C0B1-6A09-73DE-3F4F-B9E69097B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0836629-BF0A-FCC0-0127-9E41CCFDA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earning Principles for ICL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71A540A3-16D8-8DDF-B8E7-1280C5193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F910D6-FC70-E316-06E9-6E3F53143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88261"/>
            <a:ext cx="7772400" cy="34814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422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2D203-2864-3182-E4E7-CB52A690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D0DC73-5344-336D-67C9-01B39B52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earning Principles for ICL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EB0485BA-8A0E-B59B-4565-3C96D610C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07307A-040B-51F3-2521-8A2437C24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" y="844336"/>
            <a:ext cx="7772400" cy="57092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339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12211-F6FE-AEA7-82FC-0198BAA1E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596F4EC-833D-7C57-8A14-46421187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earning Principles for ICL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705C3832-5A99-04FB-7815-6736FCDB6A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D4B5B7-F5C4-E2EB-A3A9-CA942AF41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469" y="764704"/>
            <a:ext cx="5814873" cy="30933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815B01-E23D-9583-4E21-1CE18AD41B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1773"/>
          <a:stretch/>
        </p:blipFill>
        <p:spPr>
          <a:xfrm>
            <a:off x="456433" y="3677417"/>
            <a:ext cx="5196840" cy="29307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A119EA-2368-210B-C83C-75916C654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621" y="3031403"/>
            <a:ext cx="3759429" cy="37308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562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0AFED-683E-12C4-B807-8B429E953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A17703C-C211-1E38-FB03-BA4042558913}"/>
              </a:ext>
            </a:extLst>
          </p:cNvPr>
          <p:cNvSpPr txBox="1"/>
          <p:nvPr/>
        </p:nvSpPr>
        <p:spPr>
          <a:xfrm>
            <a:off x="3324478" y="5517232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Arxiv’2023, citation 58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2BD074-F049-6CFE-C15C-585C9B01F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6" y="1844824"/>
            <a:ext cx="8620887" cy="247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26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69FCA-BD4E-EE11-8D35-14698723B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D746DC-116D-CC04-E04B-EA19258C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7537A0BA-D637-C6B6-C217-0C11A6BA0E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04CF74-08E0-B34E-32CE-B862BF9AA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13" y="835965"/>
            <a:ext cx="8549640" cy="57204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441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31101-25D4-EF66-3B12-ABF73EFAE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4B2C124-16C7-23A1-FF99-CE2A980C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35FFD5B7-F32D-8270-49E0-ABB45C27C1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237E3B-0C36-86C6-2DCD-990E702B80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06"/>
          <a:stretch/>
        </p:blipFill>
        <p:spPr>
          <a:xfrm>
            <a:off x="755576" y="809652"/>
            <a:ext cx="7390130" cy="5840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84D33-B395-CC93-362C-7CA3537BD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EB25642-8ACA-6352-D849-EEFFD3944DD2}"/>
              </a:ext>
            </a:extLst>
          </p:cNvPr>
          <p:cNvSpPr txBox="1"/>
          <p:nvPr/>
        </p:nvSpPr>
        <p:spPr>
          <a:xfrm>
            <a:off x="3508311" y="5488687"/>
            <a:ext cx="249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EMNLP’2023, citation 60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1C2C3E-2938-E34B-37E2-99FC91FF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5" y="1933023"/>
            <a:ext cx="9008603" cy="29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7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59448-9B2A-0D26-E151-C0F164D2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13F6CF4-F7EE-2B9A-6263-02D00502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Active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Example Selection By RL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76340C5A-4824-A361-3F4E-A2A2F3155B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93EFD07-9203-EA4A-C3F3-2EF9AE88EC08}"/>
              </a:ext>
            </a:extLst>
          </p:cNvPr>
          <p:cNvSpPr txBox="1"/>
          <p:nvPr/>
        </p:nvSpPr>
        <p:spPr>
          <a:xfrm>
            <a:off x="456433" y="776898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solidFill>
                  <a:srgbClr val="FF0000"/>
                </a:solidFill>
              </a:rPr>
              <a:t>Maximize the expected accuracy on unseen test examples by getting up to k annotations.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FE1B69-F74D-BF18-74AD-1458A4E7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364" y="1196752"/>
            <a:ext cx="6007100" cy="1866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A9EB94-BADF-2500-BBF4-700E9292A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33" y="3163484"/>
            <a:ext cx="5346700" cy="33909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E37C770-A865-A519-7320-7F2CF46CA664}"/>
              </a:ext>
            </a:extLst>
          </p:cNvPr>
          <p:cNvSpPr txBox="1"/>
          <p:nvPr/>
        </p:nvSpPr>
        <p:spPr>
          <a:xfrm>
            <a:off x="4132214" y="6279153"/>
            <a:ext cx="496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Large labeled set -&gt; Small labeled set (</a:t>
            </a:r>
            <a:r>
              <a:rPr kumimoji="1" lang="en" altLang="zh-CN" sz="1800" dirty="0">
                <a:solidFill>
                  <a:srgbClr val="FF0000"/>
                </a:solidFill>
              </a:rPr>
              <a:t>Follow KATE)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861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3E748D-AED7-B77A-56AB-596751163352}"/>
              </a:ext>
            </a:extLst>
          </p:cNvPr>
          <p:cNvSpPr txBox="1"/>
          <p:nvPr/>
        </p:nvSpPr>
        <p:spPr>
          <a:xfrm>
            <a:off x="3277670" y="5301208"/>
            <a:ext cx="258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ACL-W, 2021, citation 621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FCCD03-117A-7137-7257-843B1DDA2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8" y="1484784"/>
            <a:ext cx="9043480" cy="27722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649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B98C5-FAF0-5DBC-04A7-F282E1BC8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479DEB-52C1-E97A-8AFC-E3B1EEA99EE9}"/>
              </a:ext>
            </a:extLst>
          </p:cNvPr>
          <p:cNvSpPr txBox="1"/>
          <p:nvPr/>
        </p:nvSpPr>
        <p:spPr>
          <a:xfrm>
            <a:off x="3508311" y="5488687"/>
            <a:ext cx="212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NIPS’2023, citation 5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3B0CB9-D5CC-6E34-4E2D-007F03E8B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71436"/>
            <a:ext cx="8074660" cy="388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16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E75A5-4BC3-B1AE-B619-5B35BFEB7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95299CB-3CC6-DF81-F66E-CB2094BF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896115E7-7A62-2AA5-1518-06EE843645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A69B9F-B946-8126-F5D5-ECB7D309D48E}"/>
              </a:ext>
            </a:extLst>
          </p:cNvPr>
          <p:cNvSpPr txBox="1"/>
          <p:nvPr/>
        </p:nvSpPr>
        <p:spPr>
          <a:xfrm>
            <a:off x="456433" y="86865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1800" dirty="0">
                <a:effectLst/>
                <a:latin typeface="NimbusRomNo9L"/>
              </a:rPr>
              <a:t>The author propose an algorithm to </a:t>
            </a:r>
            <a:r>
              <a:rPr lang="en" altLang="zh-CN" sz="1800" dirty="0">
                <a:solidFill>
                  <a:srgbClr val="FF0000"/>
                </a:solidFill>
                <a:effectLst/>
                <a:latin typeface="NimbusRomNo9L"/>
              </a:rPr>
              <a:t>select optimal demonstrations </a:t>
            </a:r>
            <a:r>
              <a:rPr lang="en" altLang="zh-CN" sz="1800" dirty="0">
                <a:effectLst/>
                <a:latin typeface="NimbusRomNo9L"/>
              </a:rPr>
              <a:t>from a </a:t>
            </a:r>
            <a:r>
              <a:rPr lang="en" altLang="zh-CN" sz="1800" dirty="0">
                <a:solidFill>
                  <a:srgbClr val="FF0000"/>
                </a:solidFill>
                <a:effectLst/>
                <a:latin typeface="NimbusRomNo9L"/>
              </a:rPr>
              <a:t>set of annotated data</a:t>
            </a:r>
            <a:r>
              <a:rPr lang="en" altLang="zh-CN" sz="1800" dirty="0">
                <a:effectLst/>
                <a:latin typeface="NimbusRomNo9L"/>
              </a:rPr>
              <a:t> with a </a:t>
            </a:r>
            <a:r>
              <a:rPr lang="en" altLang="zh-CN" sz="1800" dirty="0">
                <a:solidFill>
                  <a:srgbClr val="FF0000"/>
                </a:solidFill>
                <a:effectLst/>
                <a:latin typeface="NimbusRomNo9L"/>
              </a:rPr>
              <a:t>small LM</a:t>
            </a:r>
            <a:r>
              <a:rPr lang="en" altLang="zh-CN" sz="1800" dirty="0">
                <a:effectLst/>
                <a:latin typeface="NimbusRomNo9L"/>
              </a:rPr>
              <a:t>, and then directly generalize the selected demonstrations to </a:t>
            </a:r>
            <a:r>
              <a:rPr lang="en" altLang="zh-CN" sz="1800" dirty="0">
                <a:solidFill>
                  <a:srgbClr val="FF0000"/>
                </a:solidFill>
                <a:effectLst/>
                <a:latin typeface="NimbusRomNo9L"/>
              </a:rPr>
              <a:t>larger LMs.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</a:rPr>
              <a:t>Large labeled set -&gt; Small labeled set</a:t>
            </a:r>
            <a:r>
              <a:rPr kumimoji="1" lang="en" altLang="zh-CN" sz="2000" dirty="0">
                <a:solidFill>
                  <a:srgbClr val="FF0000"/>
                </a:solidFill>
              </a:rPr>
              <a:t> (Follow KATE)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4CA093-FD1F-97A4-3798-6DDD61E35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13" y="2518315"/>
            <a:ext cx="8549640" cy="33092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486A471-BB5E-D025-4C55-AC8EA9B44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33" y="5908675"/>
            <a:ext cx="7543800" cy="647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11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D1015-E1D3-8070-DDA3-37FCB4E38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BDA1DC1-788B-491F-8309-9260F45D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2C1183E6-AEF4-375F-FDEA-8BACD8FD72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B8653E-D2B5-7F8B-94C8-3E4755EF625D}"/>
              </a:ext>
            </a:extLst>
          </p:cNvPr>
          <p:cNvSpPr txBox="1"/>
          <p:nvPr/>
        </p:nvSpPr>
        <p:spPr>
          <a:xfrm>
            <a:off x="456433" y="86865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sz="2400" dirty="0">
                <a:effectLst/>
                <a:latin typeface="NimbusRomNo9L"/>
              </a:rPr>
              <a:t>Latent Concept Learning (Prompt-tuning)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sz="2400" dirty="0">
              <a:solidFill>
                <a:srgbClr val="FF0000"/>
              </a:solidFill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sz="2400" dirty="0">
              <a:solidFill>
                <a:srgbClr val="FF0000"/>
              </a:solidFill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sz="2400" dirty="0">
              <a:solidFill>
                <a:srgbClr val="FF0000"/>
              </a:solidFill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sz="2400" dirty="0">
              <a:solidFill>
                <a:srgbClr val="FF0000"/>
              </a:solidFill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sz="2400" dirty="0">
              <a:solidFill>
                <a:srgbClr val="FF0000"/>
              </a:solidFill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sz="2400" dirty="0">
              <a:solidFill>
                <a:srgbClr val="FF0000"/>
              </a:solidFill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" altLang="zh-CN" sz="2400" dirty="0">
              <a:solidFill>
                <a:srgbClr val="FF0000"/>
              </a:solidFill>
              <a:latin typeface="NimbusRomNo9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sz="2400" dirty="0">
                <a:latin typeface="NimbusRomNo9L"/>
              </a:rPr>
              <a:t>Demonstration Selection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E4E88C-2DC8-5F2A-86D6-48444874C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" y="4221088"/>
            <a:ext cx="7772400" cy="25608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E2F4AC-6703-D7AF-A202-CA207486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87" y="1561794"/>
            <a:ext cx="7772400" cy="1330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6DFCA4-FB37-8AD7-35FF-EA9244B875DF}"/>
                  </a:ext>
                </a:extLst>
              </p:cNvPr>
              <p:cNvSpPr txBox="1"/>
              <p:nvPr/>
            </p:nvSpPr>
            <p:spPr>
              <a:xfrm>
                <a:off x="827584" y="2892093"/>
                <a:ext cx="6647204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FF0000"/>
                    </a:solidFill>
                  </a:rPr>
                  <a:t>The goal is to learn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 to encode both task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zh-CN" dirty="0">
                    <a:solidFill>
                      <a:srgbClr val="FF0000"/>
                    </a:solidFill>
                  </a:rPr>
                  <a:t> and format information.</a:t>
                </a:r>
                <a:endParaRPr kumimoji="1"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E6DFCA4-FB37-8AD7-35FF-EA9244B87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892093"/>
                <a:ext cx="6647204" cy="374270"/>
              </a:xfrm>
              <a:prstGeom prst="rect">
                <a:avLst/>
              </a:prstGeom>
              <a:blipFill>
                <a:blip r:embed="rId6"/>
                <a:stretch>
                  <a:fillRect l="-954" t="-6452" r="-573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1781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99EA-C1B1-A033-57B2-9330BEA56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DC8BAA2-C4D5-82E7-0238-F16B32C8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89E5776E-5E91-ADC9-F3A6-6B4BDE8EB4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23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9500B49-7D36-2980-CCB2-584224B3B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" y="1998627"/>
            <a:ext cx="8549640" cy="28607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932C214-1BD7-02EC-8FFF-062B69618447}"/>
              </a:ext>
            </a:extLst>
          </p:cNvPr>
          <p:cNvSpPr txBox="1"/>
          <p:nvPr/>
        </p:nvSpPr>
        <p:spPr>
          <a:xfrm>
            <a:off x="4249061" y="1975035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KATE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457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CAC3F-01ED-C874-AB17-B54FB048D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01EFA4-1D0E-0541-BA57-509499D06EFB}"/>
              </a:ext>
            </a:extLst>
          </p:cNvPr>
          <p:cNvSpPr txBox="1"/>
          <p:nvPr/>
        </p:nvSpPr>
        <p:spPr>
          <a:xfrm>
            <a:off x="3203848" y="5488687"/>
            <a:ext cx="343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ICLR’2024, under review, citation 5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8D207A-F632-6937-D838-10EDD2CA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196752"/>
            <a:ext cx="7772400" cy="406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50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9E2EE-8FBA-3C0D-DD5D-0E9CF8BF3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98F23C-1EE3-6641-A5EF-2A406707E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 Cover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BE15B0C7-1AB9-DB01-8494-DF7A20BBBB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62C08F-32A5-B9D1-63D1-ECD0A5BAA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13" y="1052736"/>
            <a:ext cx="8549640" cy="52079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219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7CE6B-15E1-9519-0E58-9AD04E95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B187C13-4658-4E01-16F1-C061E2C5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 Cover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E8D236B7-8391-FE0F-D672-C3FBCD38CB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26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F742D4-9C52-0F64-925D-F4885A764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13" y="4490234"/>
            <a:ext cx="8549640" cy="16457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65224B-655F-062B-A5DF-6B5542DA4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33" y="836712"/>
            <a:ext cx="7772400" cy="34096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883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Discussion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735BA4-59F2-5AE4-196B-B159DDAAB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13" y="1844824"/>
            <a:ext cx="8549640" cy="20980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55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1916832"/>
            <a:ext cx="7488831" cy="100404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C599A-EA8B-AB8B-0AD6-5610CC51F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82424D1-C0AF-1A85-0734-8250354D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B58CEB4C-A63F-7C44-93A5-7C5BC575F7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3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1047A-CDDA-9971-1227-6593A119C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13" y="1398460"/>
            <a:ext cx="8549640" cy="406107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E05AAD-8034-9E5A-3C3D-7B725A908A72}"/>
              </a:ext>
            </a:extLst>
          </p:cNvPr>
          <p:cNvSpPr txBox="1"/>
          <p:nvPr/>
        </p:nvSpPr>
        <p:spPr>
          <a:xfrm>
            <a:off x="2497845" y="5638625"/>
            <a:ext cx="4591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0" i="0" dirty="0">
                <a:solidFill>
                  <a:srgbClr val="000000"/>
                </a:solidFill>
                <a:effectLst/>
                <a:latin typeface="-apple-system"/>
              </a:rPr>
              <a:t>RAG</a:t>
            </a:r>
            <a:r>
              <a:rPr lang="zh-CN" altLang="en" sz="2000" b="0" i="0" dirty="0">
                <a:solidFill>
                  <a:srgbClr val="000000"/>
                </a:solidFill>
                <a:effectLst/>
                <a:latin typeface="-apple-system"/>
              </a:rPr>
              <a:t>（</a:t>
            </a:r>
            <a:r>
              <a:rPr lang="en" altLang="zh-CN" sz="2000" b="0" i="0" dirty="0">
                <a:solidFill>
                  <a:srgbClr val="000000"/>
                </a:solidFill>
                <a:effectLst/>
                <a:latin typeface="-apple-system"/>
              </a:rPr>
              <a:t>Retrieval-Augmented Generation</a:t>
            </a:r>
            <a:r>
              <a:rPr lang="zh-CN" altLang="en" sz="2000" b="0" i="0" dirty="0">
                <a:solidFill>
                  <a:srgbClr val="000000"/>
                </a:solidFill>
                <a:effectLst/>
                <a:latin typeface="-apple-system"/>
              </a:rPr>
              <a:t>）</a:t>
            </a:r>
            <a:endParaRPr kumimoji="1" lang="zh-CN" altLang="en-US" sz="2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C24E19-308E-8B3E-BE53-7FB858C3598E}"/>
              </a:ext>
            </a:extLst>
          </p:cNvPr>
          <p:cNvSpPr txBox="1"/>
          <p:nvPr/>
        </p:nvSpPr>
        <p:spPr>
          <a:xfrm>
            <a:off x="2309108" y="6187043"/>
            <a:ext cx="5211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KATE: Large labeled set -&gt; Small labeled set -&gt; Prompt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664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F2511-1F7A-C94E-6FD8-44BDE270A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AFED421-B53A-7890-605A-B3F498F0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92CD3134-8E1F-F2E8-892E-41322417AB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4</a:t>
            </a:fld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EA080F-A52C-33E8-8B19-D1C100360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3" y="1268760"/>
            <a:ext cx="7772400" cy="33464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9FEA48-70A6-27CF-FF19-BBD36C453AC1}"/>
              </a:ext>
            </a:extLst>
          </p:cNvPr>
          <p:cNvSpPr txBox="1"/>
          <p:nvPr/>
        </p:nvSpPr>
        <p:spPr>
          <a:xfrm>
            <a:off x="709318" y="5185092"/>
            <a:ext cx="77940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b="0" i="0" dirty="0">
                <a:solidFill>
                  <a:srgbClr val="000000"/>
                </a:solidFill>
                <a:effectLst/>
                <a:latin typeface="-apple-system"/>
              </a:rPr>
              <a:t>Carefully designed instance selection is effective.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The larger the candidate(knowledge) set, the better the performance.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solidFill>
                  <a:srgbClr val="FF0000"/>
                </a:solidFill>
              </a:rPr>
              <a:t>Supervised scenario.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41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3FE8568-258D-387C-B1B7-3ED11F64F108}"/>
              </a:ext>
            </a:extLst>
          </p:cNvPr>
          <p:cNvSpPr txBox="1"/>
          <p:nvPr/>
        </p:nvSpPr>
        <p:spPr>
          <a:xfrm>
            <a:off x="3579644" y="5707736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ICLR’23, citation 86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9522A4-6A5C-545F-D209-3BFCBF7EE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124744"/>
            <a:ext cx="7772400" cy="29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0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44B00-9295-2C30-3C6D-AFC2B4871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B6CA00E-0562-0A8B-D045-FAC10846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Vote-k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5E7B11C2-E3A9-6312-8B6A-E20CC82CFB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BDF945-D7D5-BAB9-9A47-6D6683AD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" y="908720"/>
            <a:ext cx="8549640" cy="44040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8B7F3D-EFD2-D34D-2A5C-BB88C916785B}"/>
              </a:ext>
            </a:extLst>
          </p:cNvPr>
          <p:cNvSpPr txBox="1"/>
          <p:nvPr/>
        </p:nvSpPr>
        <p:spPr>
          <a:xfrm>
            <a:off x="709318" y="5313402"/>
            <a:ext cx="82003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>
                <a:solidFill>
                  <a:srgbClr val="FF0000"/>
                </a:solidFill>
              </a:rPr>
              <a:t>Unsupervised scenario.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Two-step framework.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zh-CN" sz="2000" dirty="0">
                <a:solidFill>
                  <a:srgbClr val="FF0000"/>
                </a:solidFill>
              </a:rPr>
              <a:t>Vote-k selective annotation yields similar performance to state-of-the-art </a:t>
            </a:r>
          </a:p>
          <a:p>
            <a:r>
              <a:rPr lang="en" altLang="zh-CN" sz="2000" dirty="0">
                <a:solidFill>
                  <a:srgbClr val="FF0000"/>
                </a:solidFill>
              </a:rPr>
              <a:t>      supervised finetuning with 10-100×less annotation cost.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67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32A27-5382-C8B4-F1C5-6C95D0782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A7C0064-E068-CC36-74D7-89ACAD71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Vote-k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4A2B0B63-901F-DC8C-CE0A-C96CA1E13C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CCC273-15E6-F903-D36B-5E102A0CDFB7}"/>
              </a:ext>
            </a:extLst>
          </p:cNvPr>
          <p:cNvSpPr txBox="1"/>
          <p:nvPr/>
        </p:nvSpPr>
        <p:spPr>
          <a:xfrm>
            <a:off x="456433" y="1052736"/>
            <a:ext cx="4894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CN" sz="2000" dirty="0"/>
              <a:t>Combine </a:t>
            </a:r>
            <a:r>
              <a:rPr kumimoji="1" lang="en" altLang="zh-CN" sz="2000" dirty="0">
                <a:solidFill>
                  <a:srgbClr val="FF0000"/>
                </a:solidFill>
              </a:rPr>
              <a:t>diversity</a:t>
            </a:r>
            <a:r>
              <a:rPr kumimoji="1" lang="en" altLang="zh-CN" sz="2000" dirty="0"/>
              <a:t> and representativeness</a:t>
            </a:r>
            <a:endParaRPr kumimoji="1" lang="zh-CN" altLang="en-US" sz="20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71559C0E-166A-273A-9F2D-6344499164E6}"/>
              </a:ext>
            </a:extLst>
          </p:cNvPr>
          <p:cNvGrpSpPr/>
          <p:nvPr/>
        </p:nvGrpSpPr>
        <p:grpSpPr>
          <a:xfrm>
            <a:off x="2396885" y="1412776"/>
            <a:ext cx="3739798" cy="1207959"/>
            <a:chOff x="683568" y="2123013"/>
            <a:chExt cx="3739798" cy="120795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78A901F6-8CF5-D474-00DC-E08F1C956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2276872"/>
              <a:ext cx="3581400" cy="10541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2B937A0-DA1F-3577-511A-76D8F9EE2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3577" y="2123013"/>
              <a:ext cx="1519789" cy="330200"/>
            </a:xfrm>
            <a:prstGeom prst="rect">
              <a:avLst/>
            </a:prstGeom>
          </p:spPr>
        </p:pic>
      </p:grpSp>
      <p:sp>
        <p:nvSpPr>
          <p:cNvPr id="8" name="圆角矩形 7">
            <a:extLst>
              <a:ext uri="{FF2B5EF4-FFF2-40B4-BE49-F238E27FC236}">
                <a16:creationId xmlns:a16="http://schemas.microsoft.com/office/drawing/2014/main" id="{B8D2C61E-F6F0-B5BA-DFE2-8383043CECB9}"/>
              </a:ext>
            </a:extLst>
          </p:cNvPr>
          <p:cNvSpPr/>
          <p:nvPr/>
        </p:nvSpPr>
        <p:spPr>
          <a:xfrm>
            <a:off x="2195736" y="3070986"/>
            <a:ext cx="1728192" cy="68700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Sentence-BERT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2AE3CFCA-E899-50D5-8DDB-577FBEA8578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3059832" y="2608837"/>
            <a:ext cx="0" cy="462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23AF46E6-2809-42C7-5A90-A63E193EEA5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23928" y="3414488"/>
            <a:ext cx="70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A9DE2682-8422-E1C2-5FC3-46ADB0FCA7E7}"/>
              </a:ext>
            </a:extLst>
          </p:cNvPr>
          <p:cNvSpPr/>
          <p:nvPr/>
        </p:nvSpPr>
        <p:spPr>
          <a:xfrm>
            <a:off x="5305256" y="3415003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10F2E81-8AEA-6EBC-C864-841FAA8FB879}"/>
              </a:ext>
            </a:extLst>
          </p:cNvPr>
          <p:cNvSpPr/>
          <p:nvPr/>
        </p:nvSpPr>
        <p:spPr>
          <a:xfrm>
            <a:off x="5457656" y="3567403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FC0EA43-328D-F805-3B55-829035D9FA97}"/>
              </a:ext>
            </a:extLst>
          </p:cNvPr>
          <p:cNvSpPr/>
          <p:nvPr/>
        </p:nvSpPr>
        <p:spPr>
          <a:xfrm>
            <a:off x="5610056" y="3719803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D21456D-5A85-4B13-DEDF-0CEC1D14D29E}"/>
              </a:ext>
            </a:extLst>
          </p:cNvPr>
          <p:cNvSpPr/>
          <p:nvPr/>
        </p:nvSpPr>
        <p:spPr>
          <a:xfrm>
            <a:off x="5459229" y="3229296"/>
            <a:ext cx="75600" cy="756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1824624-BBB2-F35A-D784-7B88C5093177}"/>
              </a:ext>
            </a:extLst>
          </p:cNvPr>
          <p:cNvSpPr/>
          <p:nvPr/>
        </p:nvSpPr>
        <p:spPr>
          <a:xfrm>
            <a:off x="5611629" y="3381696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9F7698A-A287-CF6E-5EE9-61D9B1586945}"/>
              </a:ext>
            </a:extLst>
          </p:cNvPr>
          <p:cNvSpPr/>
          <p:nvPr/>
        </p:nvSpPr>
        <p:spPr>
          <a:xfrm>
            <a:off x="5764029" y="3534096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09A8F9C-0020-713F-644E-B344B4832076}"/>
              </a:ext>
            </a:extLst>
          </p:cNvPr>
          <p:cNvSpPr/>
          <p:nvPr/>
        </p:nvSpPr>
        <p:spPr>
          <a:xfrm>
            <a:off x="6271677" y="2992912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04F6053-1A97-99EC-294A-5563BE28AA2F}"/>
              </a:ext>
            </a:extLst>
          </p:cNvPr>
          <p:cNvSpPr/>
          <p:nvPr/>
        </p:nvSpPr>
        <p:spPr>
          <a:xfrm>
            <a:off x="6424077" y="3145312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C97B2AD5-8634-B089-991F-86405919FB41}"/>
              </a:ext>
            </a:extLst>
          </p:cNvPr>
          <p:cNvSpPr/>
          <p:nvPr/>
        </p:nvSpPr>
        <p:spPr>
          <a:xfrm>
            <a:off x="6576477" y="3297712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54173399-5848-266B-7FE5-9D65D88746BA}"/>
              </a:ext>
            </a:extLst>
          </p:cNvPr>
          <p:cNvSpPr/>
          <p:nvPr/>
        </p:nvSpPr>
        <p:spPr>
          <a:xfrm>
            <a:off x="6730450" y="3112005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A831217-05F2-06B5-6516-C7B35477F542}"/>
              </a:ext>
            </a:extLst>
          </p:cNvPr>
          <p:cNvSpPr/>
          <p:nvPr/>
        </p:nvSpPr>
        <p:spPr>
          <a:xfrm>
            <a:off x="6177736" y="4369448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DAD30D5C-3BBD-4EE8-D125-99903EF4884D}"/>
              </a:ext>
            </a:extLst>
          </p:cNvPr>
          <p:cNvSpPr/>
          <p:nvPr/>
        </p:nvSpPr>
        <p:spPr>
          <a:xfrm>
            <a:off x="6330136" y="4521848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52FAD165-BC3B-08DB-201F-F6331E547898}"/>
              </a:ext>
            </a:extLst>
          </p:cNvPr>
          <p:cNvSpPr/>
          <p:nvPr/>
        </p:nvSpPr>
        <p:spPr>
          <a:xfrm>
            <a:off x="6331709" y="4183741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18A4D256-575C-21A9-90DF-EB38A266CA84}"/>
              </a:ext>
            </a:extLst>
          </p:cNvPr>
          <p:cNvSpPr/>
          <p:nvPr/>
        </p:nvSpPr>
        <p:spPr>
          <a:xfrm>
            <a:off x="6484109" y="4336141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7992AA4D-C437-55DB-F49E-7CC3499F3056}"/>
              </a:ext>
            </a:extLst>
          </p:cNvPr>
          <p:cNvSpPr/>
          <p:nvPr/>
        </p:nvSpPr>
        <p:spPr>
          <a:xfrm>
            <a:off x="6529392" y="2797248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06B810D-239A-6CBD-D6FD-31EB5A5F96BF}"/>
              </a:ext>
            </a:extLst>
          </p:cNvPr>
          <p:cNvSpPr/>
          <p:nvPr/>
        </p:nvSpPr>
        <p:spPr>
          <a:xfrm>
            <a:off x="6988165" y="2916341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B48CA76-DCE8-EE09-4923-CF342957A603}"/>
              </a:ext>
            </a:extLst>
          </p:cNvPr>
          <p:cNvSpPr/>
          <p:nvPr/>
        </p:nvSpPr>
        <p:spPr>
          <a:xfrm>
            <a:off x="6700133" y="4233816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513A2AD-215F-7BAE-B81A-0B52826E557F}"/>
              </a:ext>
            </a:extLst>
          </p:cNvPr>
          <p:cNvSpPr/>
          <p:nvPr/>
        </p:nvSpPr>
        <p:spPr>
          <a:xfrm>
            <a:off x="6703725" y="4521848"/>
            <a:ext cx="75600" cy="75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A0FF1BB-55CF-54E7-64E8-7876132DF49F}"/>
              </a:ext>
            </a:extLst>
          </p:cNvPr>
          <p:cNvSpPr/>
          <p:nvPr/>
        </p:nvSpPr>
        <p:spPr>
          <a:xfrm>
            <a:off x="5076056" y="305259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927FB77-D190-CA65-2775-839C30CB10CD}"/>
              </a:ext>
            </a:extLst>
          </p:cNvPr>
          <p:cNvSpPr/>
          <p:nvPr/>
        </p:nvSpPr>
        <p:spPr>
          <a:xfrm>
            <a:off x="6205778" y="2576203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4FB90164-87D7-327E-AB9B-60601F8ABAB5}"/>
              </a:ext>
            </a:extLst>
          </p:cNvPr>
          <p:cNvSpPr/>
          <p:nvPr/>
        </p:nvSpPr>
        <p:spPr>
          <a:xfrm>
            <a:off x="6004677" y="396699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055E10F-217A-FBAC-7DB6-2703C9146A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045" y="5151574"/>
            <a:ext cx="1358900" cy="3302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0F2B187-D0EE-EDB3-C807-18CA16290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7882" y="3833649"/>
            <a:ext cx="723900" cy="2667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31A5100-F997-8504-E437-81812965F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9132" y="4120490"/>
            <a:ext cx="1018099" cy="37785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71D81F0C-16FE-5945-9175-7C320CC054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433" y="5750993"/>
            <a:ext cx="7670800" cy="660400"/>
          </a:xfrm>
          <a:prstGeom prst="rect">
            <a:avLst/>
          </a:prstGeom>
        </p:spPr>
      </p:pic>
      <p:sp>
        <p:nvSpPr>
          <p:cNvPr id="46" name="椭圆 45">
            <a:extLst>
              <a:ext uri="{FF2B5EF4-FFF2-40B4-BE49-F238E27FC236}">
                <a16:creationId xmlns:a16="http://schemas.microsoft.com/office/drawing/2014/main" id="{1541591D-2720-0293-0DF1-230BEB463D9A}"/>
              </a:ext>
            </a:extLst>
          </p:cNvPr>
          <p:cNvSpPr/>
          <p:nvPr/>
        </p:nvSpPr>
        <p:spPr>
          <a:xfrm>
            <a:off x="5184626" y="2931133"/>
            <a:ext cx="624548" cy="624548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60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55F11-549D-8C54-8C03-E5CF67D42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4AA0F73-FBB9-D357-4103-300945527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Vote-k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03931BB1-11DE-4034-96B7-4C66EAC3B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3D48A3-4CB7-2746-9D4A-31FDCEA8C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066190"/>
            <a:ext cx="7772400" cy="47256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823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A203A-0151-B325-CD40-970CF77AC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C13A2A9-7745-B13A-82C2-7A2AE44DF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Vote-k</a:t>
            </a:r>
          </a:p>
        </p:txBody>
      </p:sp>
      <p:sp>
        <p:nvSpPr>
          <p:cNvPr id="18" name="灯片编号占位符 2">
            <a:extLst>
              <a:ext uri="{FF2B5EF4-FFF2-40B4-BE49-F238E27FC236}">
                <a16:creationId xmlns:a16="http://schemas.microsoft.com/office/drawing/2014/main" id="{58913C24-ED9E-48A7-4E27-303D9451F3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4850" y="6556375"/>
            <a:ext cx="776288" cy="365125"/>
          </a:xfrm>
        </p:spPr>
        <p:txBody>
          <a:bodyPr/>
          <a:lstStyle/>
          <a:p>
            <a:pPr>
              <a:defRPr/>
            </a:pPr>
            <a:fld id="{B0140D6E-A86A-4C58-A218-862F8126CF50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077AE4-8C82-2711-C035-B0EFA1498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606"/>
          <a:stretch/>
        </p:blipFill>
        <p:spPr>
          <a:xfrm>
            <a:off x="552450" y="3180260"/>
            <a:ext cx="7772400" cy="29130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4F588D-5A8A-1A31-F21E-7A6CC9C5F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374"/>
          <a:stretch/>
        </p:blipFill>
        <p:spPr>
          <a:xfrm>
            <a:off x="685033" y="1001960"/>
            <a:ext cx="7772400" cy="2175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898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"/>
    </mc:Choice>
    <mc:Fallback xmlns="">
      <p:transition spd="slow" advTm="34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|0.1|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3">
      <a:majorFont>
        <a:latin typeface="Cambria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14307</TotalTime>
  <Words>282</Words>
  <Application>Microsoft Macintosh PowerPoint</Application>
  <PresentationFormat>全屏显示(4:3)</PresentationFormat>
  <Paragraphs>96</Paragraphs>
  <Slides>28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-apple-system</vt:lpstr>
      <vt:lpstr>等线</vt:lpstr>
      <vt:lpstr>微软雅黑</vt:lpstr>
      <vt:lpstr>NimbusRomNo9L</vt:lpstr>
      <vt:lpstr>Arial</vt:lpstr>
      <vt:lpstr>Calibri</vt:lpstr>
      <vt:lpstr>Cambria</vt:lpstr>
      <vt:lpstr>Cambria Math</vt:lpstr>
      <vt:lpstr>Office 主题​​</vt:lpstr>
      <vt:lpstr>Instance Selection for In-context Learning</vt:lpstr>
      <vt:lpstr>Motivation</vt:lpstr>
      <vt:lpstr>Motivation</vt:lpstr>
      <vt:lpstr>Motivation</vt:lpstr>
      <vt:lpstr>PowerPoint 演示文稿</vt:lpstr>
      <vt:lpstr>Vote-k</vt:lpstr>
      <vt:lpstr>Vote-k</vt:lpstr>
      <vt:lpstr>Vote-k</vt:lpstr>
      <vt:lpstr>Vote-k</vt:lpstr>
      <vt:lpstr>Vote-k</vt:lpstr>
      <vt:lpstr>PowerPoint 演示文稿</vt:lpstr>
      <vt:lpstr>Active Learning Principles for ICL</vt:lpstr>
      <vt:lpstr>Active Learning Principles for ICL</vt:lpstr>
      <vt:lpstr>Active Learning Principles for ICL</vt:lpstr>
      <vt:lpstr>PowerPoint 演示文稿</vt:lpstr>
      <vt:lpstr>Active Prompt</vt:lpstr>
      <vt:lpstr>Active Prompt</vt:lpstr>
      <vt:lpstr>PowerPoint 演示文稿</vt:lpstr>
      <vt:lpstr>Active Example Selection By RL</vt:lpstr>
      <vt:lpstr>PowerPoint 演示文稿</vt:lpstr>
      <vt:lpstr>Method</vt:lpstr>
      <vt:lpstr>Method</vt:lpstr>
      <vt:lpstr>Method</vt:lpstr>
      <vt:lpstr>PowerPoint 演示文稿</vt:lpstr>
      <vt:lpstr>Max Cover</vt:lpstr>
      <vt:lpstr>Max Cover</vt:lpstr>
      <vt:lpstr>Discussion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huangsj</dc:creator>
  <cp:lastModifiedBy>Microsoft Office User</cp:lastModifiedBy>
  <cp:revision>4054</cp:revision>
  <dcterms:created xsi:type="dcterms:W3CDTF">2023-07-19T19:03:56Z</dcterms:created>
  <dcterms:modified xsi:type="dcterms:W3CDTF">2024-01-26T09:55:36Z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AE2332C20AB6202D9C33B86494DC403E_42</vt:lpwstr>
  </property>
  <property fmtid="{D5CDD505-2E9C-101B-9397-08002B2CF9AE}" pid="3" name="KSOProductBuildVer">
    <vt:lpwstr>2052-5.3.0.7863</vt:lpwstr>
  </property>
</Properties>
</file>